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6FB51-896A-467A-827F-AF892945403A}" v="3453" dt="2020-04-16T15:25:45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67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9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76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70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21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317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80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971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79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856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20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FB43-724D-437A-A5E8-1D673BA80D2D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52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000" b="1" dirty="0">
                <a:cs typeface="Calibri Light"/>
              </a:rPr>
              <a:t>Životna zajednica travnjaka</a:t>
            </a:r>
            <a:endParaRPr lang="hr-HR" sz="4000" b="1" dirty="0">
              <a:solidFill>
                <a:srgbClr val="FF0000"/>
              </a:solidFill>
              <a:cs typeface="Calibri Ligh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 smtClean="0">
                <a:cs typeface="Calibri"/>
              </a:rPr>
              <a:t>- </a:t>
            </a:r>
            <a:r>
              <a:rPr lang="hr-HR" dirty="0" err="1" smtClean="0">
                <a:cs typeface="Calibri"/>
              </a:rPr>
              <a:t>ponavljalica</a:t>
            </a:r>
            <a:endParaRPr lang="hr-HR" dirty="0" smtClean="0">
              <a:cs typeface="Calibri"/>
            </a:endParaRPr>
          </a:p>
          <a:p>
            <a:r>
              <a:rPr lang="hr-HR" dirty="0" smtClean="0"/>
              <a:t>                                             </a:t>
            </a:r>
            <a:r>
              <a:rPr lang="hr-HR" dirty="0" err="1" smtClean="0"/>
              <a:t>Ella</a:t>
            </a:r>
            <a:r>
              <a:rPr lang="hr-HR" dirty="0" smtClean="0"/>
              <a:t> </a:t>
            </a:r>
            <a:r>
              <a:rPr lang="hr-HR" dirty="0" err="1" smtClean="0"/>
              <a:t>Petruša</a:t>
            </a:r>
            <a:r>
              <a:rPr lang="hr-HR" dirty="0" smtClean="0"/>
              <a:t> 4. 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75976BF-C942-4A5E-91B5-C2167CB63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>
                <a:cs typeface="Calibri Light"/>
              </a:rPr>
              <a:t>Livada</a:t>
            </a:r>
            <a:endParaRPr lang="en-US" sz="4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FA8EA49-487B-4E62-AC3C-3D4A96EF0A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xmlns="" id="{F3C8D54F-CA08-42F3-9924-FBA3CB680F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5" descr="Slika na kojoj se prikazuje trava, na otvorenom, polje, zeleno&#10;&#10;Opis je generiran uz vrlo visoku pouzdanost">
            <a:extLst>
              <a:ext uri="{FF2B5EF4-FFF2-40B4-BE49-F238E27FC236}">
                <a16:creationId xmlns:a16="http://schemas.microsoft.com/office/drawing/2014/main" xmlns="" id="{F03F4CD6-6057-4A4A-AB94-A86A12FA516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376" r="20959"/>
          <a:stretch/>
        </p:blipFill>
        <p:spPr>
          <a:xfrm>
            <a:off x="951882" y="965595"/>
            <a:ext cx="5632217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3690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26AE6FC-D94C-4EE8-99FD-9C340772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Maslačak</a:t>
            </a:r>
            <a:endParaRPr lang="hr-HR" dirty="0"/>
          </a:p>
        </p:txBody>
      </p:sp>
      <p:pic>
        <p:nvPicPr>
          <p:cNvPr id="5" name="Slika 5" descr="Slika na kojoj se prikazuje biljka, na otvorenom, cvijet, žuto&#10;&#10;Opis je generiran uz vrlo visoku pouzdanost">
            <a:extLst>
              <a:ext uri="{FF2B5EF4-FFF2-40B4-BE49-F238E27FC236}">
                <a16:creationId xmlns:a16="http://schemas.microsoft.com/office/drawing/2014/main" xmlns="" id="{777D48A0-04F2-4B0E-A448-96FB9902450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4253" r="14253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2791E6C0-EE78-4769-8E9B-26C833302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4898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Maslačak ima žuti cvat i rasprostranjuje se vjetrom.</a:t>
            </a:r>
          </a:p>
          <a:p>
            <a:r>
              <a:rPr lang="hr-HR" dirty="0">
                <a:cs typeface="Calibri"/>
              </a:rPr>
              <a:t> Ono što je nekima možda novo je to da su mladi cvjetovi maslačka jestivi za čovjeka i neće mu naštetiti.</a:t>
            </a:r>
          </a:p>
          <a:p>
            <a:r>
              <a:rPr lang="hr-HR" dirty="0">
                <a:cs typeface="Calibri"/>
              </a:rPr>
              <a:t>Danas postoje ulja za </a:t>
            </a:r>
            <a:r>
              <a:rPr lang="hr-HR" dirty="0" smtClean="0">
                <a:cs typeface="Calibri"/>
              </a:rPr>
              <a:t>tijelo, parfemi </a:t>
            </a:r>
            <a:r>
              <a:rPr lang="hr-HR" dirty="0">
                <a:cs typeface="Calibri"/>
              </a:rPr>
              <a:t>pa čak i kreme za lice od maslačka.</a:t>
            </a:r>
          </a:p>
          <a:p>
            <a:endParaRPr lang="hr-H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17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4060C3F-3725-4E03-8105-62AF6CE2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Kiselica</a:t>
            </a:r>
            <a:endParaRPr lang="hr-HR" dirty="0"/>
          </a:p>
        </p:txBody>
      </p:sp>
      <p:pic>
        <p:nvPicPr>
          <p:cNvPr id="5" name="Slika 5" descr="Slika na kojoj se prikazuje trava, na otvorenom, biljka, cvijet&#10;&#10;Opis je generiran uz vrlo visoku pouzdanost">
            <a:extLst>
              <a:ext uri="{FF2B5EF4-FFF2-40B4-BE49-F238E27FC236}">
                <a16:creationId xmlns:a16="http://schemas.microsoft.com/office/drawing/2014/main" xmlns="" id="{5D3E2117-1028-4FF8-B83E-CCC50570FF7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6642" r="6642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07DC0C81-44E8-48D4-A2D3-D42C8A755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8029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Kiselica je poznata po svom kiselom okusu po čemu je i dobila ime.</a:t>
            </a:r>
          </a:p>
          <a:p>
            <a:r>
              <a:rPr lang="hr-HR" dirty="0">
                <a:cs typeface="Calibri"/>
              </a:rPr>
              <a:t>Inače postoji više vrsta </a:t>
            </a:r>
            <a:r>
              <a:rPr lang="hr-HR" dirty="0" smtClean="0">
                <a:cs typeface="Calibri"/>
              </a:rPr>
              <a:t>kiselice, </a:t>
            </a:r>
            <a:r>
              <a:rPr lang="hr-HR" dirty="0">
                <a:cs typeface="Calibri"/>
              </a:rPr>
              <a:t>ali najljekovitija je obična kiselica.</a:t>
            </a:r>
          </a:p>
          <a:p>
            <a:r>
              <a:rPr lang="hr-HR" dirty="0">
                <a:cs typeface="Calibri"/>
              </a:rPr>
              <a:t>U davno doba, točnije rečeno u 16. </a:t>
            </a:r>
            <a:r>
              <a:rPr lang="hr-HR" dirty="0" smtClean="0">
                <a:cs typeface="Calibri"/>
              </a:rPr>
              <a:t>i </a:t>
            </a:r>
            <a:r>
              <a:rPr lang="hr-HR" dirty="0">
                <a:cs typeface="Calibri"/>
              </a:rPr>
              <a:t>17. </a:t>
            </a:r>
            <a:r>
              <a:rPr lang="hr-HR" dirty="0" smtClean="0">
                <a:cs typeface="Calibri"/>
              </a:rPr>
              <a:t>stoljeću </a:t>
            </a:r>
            <a:r>
              <a:rPr lang="hr-HR" dirty="0">
                <a:cs typeface="Calibri"/>
              </a:rPr>
              <a:t>ljudi su smatrali da je kiselica čudotvorna i magična </a:t>
            </a:r>
            <a:r>
              <a:rPr lang="hr-HR" dirty="0" smtClean="0">
                <a:cs typeface="Calibri"/>
              </a:rPr>
              <a:t>biljka koja liječi </a:t>
            </a:r>
            <a:r>
              <a:rPr lang="hr-HR" dirty="0">
                <a:cs typeface="Calibri"/>
              </a:rPr>
              <a:t>protiv svakakvih infekcija, </a:t>
            </a:r>
            <a:r>
              <a:rPr lang="hr-HR" dirty="0" smtClean="0">
                <a:cs typeface="Calibri"/>
              </a:rPr>
              <a:t>trovanja i </a:t>
            </a:r>
            <a:r>
              <a:rPr lang="hr-HR" dirty="0">
                <a:cs typeface="Calibri"/>
              </a:rPr>
              <a:t>svakakvih ostalih bolesti.</a:t>
            </a:r>
          </a:p>
        </p:txBody>
      </p:sp>
    </p:spTree>
    <p:extLst>
      <p:ext uri="{BB962C8B-B14F-4D97-AF65-F5344CB8AC3E}">
        <p14:creationId xmlns:p14="http://schemas.microsoft.com/office/powerpoint/2010/main" val="65573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9B1971F-7C81-4741-8F71-91DCEB88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Livadna vlasulja</a:t>
            </a:r>
            <a:endParaRPr lang="hr-HR" dirty="0"/>
          </a:p>
        </p:txBody>
      </p:sp>
      <p:pic>
        <p:nvPicPr>
          <p:cNvPr id="5" name="Slika 5" descr="Slika na kojoj se prikazuje biljka, trava, stablo&#10;&#10;Opis je generiran uz vrlo visoku pouzdanost">
            <a:extLst>
              <a:ext uri="{FF2B5EF4-FFF2-40B4-BE49-F238E27FC236}">
                <a16:creationId xmlns:a16="http://schemas.microsoft.com/office/drawing/2014/main" xmlns="" id="{613A68AE-8B5D-4439-A6DD-BCF56C40C22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9438" r="9438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C11DADED-652C-4C9C-8EB6-0B17B76EC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5805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Livadna vlasulja prvo je rasprostranjena u Europi.</a:t>
            </a:r>
          </a:p>
          <a:p>
            <a:r>
              <a:rPr lang="hr-HR" dirty="0">
                <a:cs typeface="Calibri"/>
              </a:rPr>
              <a:t>Ubraja se u najkvalitetnije i najvrijednije travke.</a:t>
            </a:r>
          </a:p>
          <a:p>
            <a:r>
              <a:rPr lang="hr-HR" dirty="0">
                <a:cs typeface="Calibri"/>
              </a:rPr>
              <a:t>Stabljika livadne vlasulje može narasti čak do 120 centimetara.</a:t>
            </a:r>
          </a:p>
          <a:p>
            <a:r>
              <a:rPr lang="hr-HR" dirty="0" smtClean="0">
                <a:cs typeface="Calibri"/>
              </a:rPr>
              <a:t>Tamno - </a:t>
            </a:r>
            <a:r>
              <a:rPr lang="hr-HR" dirty="0">
                <a:cs typeface="Calibri"/>
              </a:rPr>
              <a:t>zelene je boje.</a:t>
            </a:r>
          </a:p>
        </p:txBody>
      </p:sp>
    </p:spTree>
    <p:extLst>
      <p:ext uri="{BB962C8B-B14F-4D97-AF65-F5344CB8AC3E}">
        <p14:creationId xmlns:p14="http://schemas.microsoft.com/office/powerpoint/2010/main" val="185563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C0711B9-23E7-488C-8B50-0B5B14791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Stolisnik</a:t>
            </a:r>
            <a:endParaRPr lang="hr-HR" dirty="0"/>
          </a:p>
        </p:txBody>
      </p:sp>
      <p:pic>
        <p:nvPicPr>
          <p:cNvPr id="5" name="Slika 5" descr="Slika na kojoj se prikazuje cvijet&#10;&#10;Opis je generiran uz vrlo visoku pouzdanost">
            <a:extLst>
              <a:ext uri="{FF2B5EF4-FFF2-40B4-BE49-F238E27FC236}">
                <a16:creationId xmlns:a16="http://schemas.microsoft.com/office/drawing/2014/main" xmlns="" id="{2D7329CE-909E-4085-89FF-C7D4197322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3728" b="23728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EC95F1EB-0122-451A-B85A-FA81BF7F0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19297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Stolisnik se smatra ljekovitom biljkom.</a:t>
            </a:r>
          </a:p>
          <a:p>
            <a:r>
              <a:rPr lang="hr-HR" dirty="0">
                <a:cs typeface="Calibri"/>
              </a:rPr>
              <a:t>Osušeni stolisnik može </a:t>
            </a:r>
            <a:r>
              <a:rPr lang="hr-HR" dirty="0" smtClean="0">
                <a:cs typeface="Calibri"/>
              </a:rPr>
              <a:t>se upotrijebiti </a:t>
            </a:r>
            <a:r>
              <a:rPr lang="hr-HR" dirty="0">
                <a:cs typeface="Calibri"/>
              </a:rPr>
              <a:t>za pripravu čaja koji pomaže u liječenju bolesti.</a:t>
            </a:r>
          </a:p>
          <a:p>
            <a:r>
              <a:rPr lang="hr-HR" dirty="0">
                <a:cs typeface="Calibri"/>
              </a:rPr>
              <a:t>Stabljika mu je </a:t>
            </a:r>
            <a:r>
              <a:rPr lang="hr-HR" dirty="0" smtClean="0">
                <a:cs typeface="Calibri"/>
              </a:rPr>
              <a:t>zelena, </a:t>
            </a:r>
            <a:r>
              <a:rPr lang="hr-HR" dirty="0">
                <a:cs typeface="Calibri"/>
              </a:rPr>
              <a:t>a sam cvijet bijele je boje.</a:t>
            </a:r>
          </a:p>
        </p:txBody>
      </p:sp>
    </p:spTree>
    <p:extLst>
      <p:ext uri="{BB962C8B-B14F-4D97-AF65-F5344CB8AC3E}">
        <p14:creationId xmlns:p14="http://schemas.microsoft.com/office/powerpoint/2010/main" val="2855509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9554381-6906-415C-90BB-C621A3C2B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Lastin rep</a:t>
            </a:r>
            <a:br>
              <a:rPr lang="hr-HR" dirty="0">
                <a:cs typeface="Calibri Light"/>
              </a:rPr>
            </a:br>
            <a:endParaRPr lang="hr-HR"/>
          </a:p>
        </p:txBody>
      </p:sp>
      <p:pic>
        <p:nvPicPr>
          <p:cNvPr id="5" name="Slika 5" descr="Slika na kojoj se prikazuje životinja, insekt, cvijet, čičak&#10;&#10;Opis je generiran uz vrlo visoku pouzdanost">
            <a:extLst>
              <a:ext uri="{FF2B5EF4-FFF2-40B4-BE49-F238E27FC236}">
                <a16:creationId xmlns:a16="http://schemas.microsoft.com/office/drawing/2014/main" xmlns="" id="{14FC88AF-2B6C-42DC-80DA-41655A647E0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3170" r="13170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82D14137-A1FE-47C2-AAA6-CFD7D7837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8935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Kada bi spomenuli da smo vidjeli Lastin rep većina ljudi bi pomislila da smo vidjeli lastavičin rep, no to bi bilo netočno.</a:t>
            </a:r>
          </a:p>
          <a:p>
            <a:r>
              <a:rPr lang="hr-HR" dirty="0">
                <a:cs typeface="Calibri"/>
              </a:rPr>
              <a:t>Lastin rep je ustvari vrsta leptira.</a:t>
            </a:r>
          </a:p>
          <a:p>
            <a:r>
              <a:rPr lang="hr-HR" dirty="0">
                <a:cs typeface="Calibri"/>
              </a:rPr>
              <a:t>Svaki je leptir važan za oprašivanje livadnih biljaka pa tako i on.</a:t>
            </a:r>
          </a:p>
          <a:p>
            <a:r>
              <a:rPr lang="hr-HR" dirty="0">
                <a:cs typeface="Calibri"/>
              </a:rPr>
              <a:t>Na ovoj slici prikazan je </a:t>
            </a:r>
            <a:r>
              <a:rPr lang="hr-HR" dirty="0" smtClean="0">
                <a:cs typeface="Calibri"/>
              </a:rPr>
              <a:t>s lijepim </a:t>
            </a:r>
            <a:r>
              <a:rPr lang="hr-HR" dirty="0">
                <a:cs typeface="Calibri"/>
              </a:rPr>
              <a:t>crno-bijelim </a:t>
            </a:r>
            <a:r>
              <a:rPr lang="hr-HR" dirty="0" smtClean="0">
                <a:cs typeface="Calibri"/>
              </a:rPr>
              <a:t>krilima.</a:t>
            </a:r>
            <a:endParaRPr lang="hr-HR" dirty="0">
              <a:cs typeface="Calibri"/>
            </a:endParaRPr>
          </a:p>
          <a:p>
            <a:endParaRPr lang="hr-H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19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7B4FFC2-617F-417A-97A7-4205698B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Fazan</a:t>
            </a:r>
            <a:endParaRPr lang="hr-HR" dirty="0"/>
          </a:p>
        </p:txBody>
      </p:sp>
      <p:pic>
        <p:nvPicPr>
          <p:cNvPr id="5" name="Slika 5" descr="Slika na kojoj se prikazuje trava, na otvorenom, ptica, životinja&#10;&#10;Opis je generiran uz vrlo visoku pouzdanost">
            <a:extLst>
              <a:ext uri="{FF2B5EF4-FFF2-40B4-BE49-F238E27FC236}">
                <a16:creationId xmlns:a16="http://schemas.microsoft.com/office/drawing/2014/main" xmlns="" id="{0321B4F0-C391-4F43-96C9-722A7BEBA5A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8920" r="8920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D6EF4DDC-F812-4841-9E05-B5DB395E5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Fazan je vrsta životinje koja svoje gnijezdo gradi na tlu.</a:t>
            </a:r>
          </a:p>
          <a:p>
            <a:r>
              <a:rPr lang="hr-HR" dirty="0">
                <a:cs typeface="Calibri"/>
              </a:rPr>
              <a:t>Ima crvenu glavu i dugačak rep.</a:t>
            </a:r>
          </a:p>
        </p:txBody>
      </p:sp>
    </p:spTree>
    <p:extLst>
      <p:ext uri="{BB962C8B-B14F-4D97-AF65-F5344CB8AC3E}">
        <p14:creationId xmlns:p14="http://schemas.microsoft.com/office/powerpoint/2010/main" val="157880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4892629-73C7-431B-8521-901400E4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cs typeface="Calibri Light"/>
              </a:rPr>
              <a:t>Sijeno</a:t>
            </a:r>
            <a:br>
              <a:rPr lang="hr-HR" dirty="0">
                <a:cs typeface="Calibri Light"/>
              </a:rPr>
            </a:br>
            <a:endParaRPr lang="hr-HR" dirty="0"/>
          </a:p>
        </p:txBody>
      </p:sp>
      <p:pic>
        <p:nvPicPr>
          <p:cNvPr id="5" name="Slika 5" descr="Slika na kojoj se prikazuje objekt, sijeno, trava, na otvorenom&#10;&#10;Opis je generiran uz vrlo visoku pouzdanost">
            <a:extLst>
              <a:ext uri="{FF2B5EF4-FFF2-40B4-BE49-F238E27FC236}">
                <a16:creationId xmlns:a16="http://schemas.microsoft.com/office/drawing/2014/main" xmlns="" id="{EF802ACC-82C4-4856-ADE2-72C3155ED07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4338" r="14338"/>
          <a:stretch/>
        </p:blipFill>
        <p:spPr/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C923BF6B-AF8E-4E6A-89A3-72D6C758B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Sijeno se sastoji od osušenih biljaka travnjaka koje inače služe kao stočna hrana.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483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6C5FA50-8D52-4617-AF91-5C7B1C835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4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6736500-1CD7-4C4F-8907-18CE3D6B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cs typeface="Calibri Light"/>
              </a:rPr>
              <a:t>Pašnjak</a:t>
            </a:r>
            <a:endParaRPr lang="en-US" sz="3600" dirty="0" err="1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xmlns="" id="{E223798C-12AD-4B0C-A50C-D676347D6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5" descr="Slika na kojoj se prikazuje trava, polje, ispaša, na otvorenom&#10;&#10;Opis je generiran uz vrlo visoku pouzdanost">
            <a:extLst>
              <a:ext uri="{FF2B5EF4-FFF2-40B4-BE49-F238E27FC236}">
                <a16:creationId xmlns:a16="http://schemas.microsoft.com/office/drawing/2014/main" xmlns="" id="{9746F447-1419-42B4-8832-56554632718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4052" r="-1" b="633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10208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Široki zaslon</PresentationFormat>
  <Paragraphs>32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Životna zajednica travnjaka</vt:lpstr>
      <vt:lpstr>Maslačak</vt:lpstr>
      <vt:lpstr>Kiselica</vt:lpstr>
      <vt:lpstr>Livadna vlasulja</vt:lpstr>
      <vt:lpstr>Stolisnik</vt:lpstr>
      <vt:lpstr>Lastin rep </vt:lpstr>
      <vt:lpstr>Fazan</vt:lpstr>
      <vt:lpstr>Sijeno </vt:lpstr>
      <vt:lpstr>Pašnjak</vt:lpstr>
      <vt:lpstr>Livada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/>
  <cp:revision>366</cp:revision>
  <dcterms:created xsi:type="dcterms:W3CDTF">2020-04-16T14:45:37Z</dcterms:created>
  <dcterms:modified xsi:type="dcterms:W3CDTF">2020-04-16T16:05:37Z</dcterms:modified>
</cp:coreProperties>
</file>