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261" r:id="rId8"/>
    <p:sldId id="266" r:id="rId9"/>
    <p:sldId id="267" r:id="rId10"/>
    <p:sldId id="264" r:id="rId11"/>
    <p:sldId id="268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712" autoAdjust="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4/14/2020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zz.hr/sadrzaj/akti-zupana/371.pdf" TargetMode="External"/><Relationship Id="rId2" Type="http://schemas.openxmlformats.org/officeDocument/2006/relationships/hyperlink" Target="http://www.zagorje-priroda.hr/vrijednosti.aspx?catId=35" TargetMode="Externa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Travanj</a:t>
            </a:r>
            <a:endParaRPr lang="en-US" dirty="0" smtClean="0"/>
          </a:p>
          <a:p>
            <a:r>
              <a:rPr lang="en-US" dirty="0" smtClean="0"/>
              <a:t>2020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sz="5600" dirty="0"/>
              <a:t/>
            </a:r>
            <a:br>
              <a:rPr lang="en-US" sz="5600" dirty="0"/>
            </a:br>
            <a:r>
              <a:rPr lang="en-US" sz="6700" dirty="0" smtClean="0"/>
              <a:t>ZELENJAK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ZNAČAJNI KRAJOBRAZ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" y="1115082"/>
            <a:ext cx="6230656" cy="52742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46" y="0"/>
            <a:ext cx="6978869" cy="676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SMJEŠTAJ:</a:t>
            </a:r>
            <a:endParaRPr lang="en-US" dirty="0"/>
          </a:p>
        </p:txBody>
      </p:sp>
      <p:pic>
        <p:nvPicPr>
          <p:cNvPr id="25" name="Picture Placeholder 24" descr="Child Holding Pencil While coloring">
            <a:extLst>
              <a:ext uri="{FF2B5EF4-FFF2-40B4-BE49-F238E27FC236}">
                <a16:creationId xmlns:a16="http://schemas.microsoft.com/office/drawing/2014/main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1000" y="1065850"/>
            <a:ext cx="6985000" cy="5245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396" y="2472596"/>
            <a:ext cx="2639323" cy="3925101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Nalazi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se u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Hrvatskom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zagorju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između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Klanjca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Kumrovca</a:t>
            </a:r>
            <a:endParaRPr lang="en-U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posjećuje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ga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mnogo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turista</a:t>
            </a:r>
            <a:endParaRPr lang="en-U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obuhvaća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područje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Cesarske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Risvičke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gore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sa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rijekom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Sutlom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90" y="536028"/>
            <a:ext cx="7935310" cy="632116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 txBox="1">
            <a:spLocks/>
          </p:cNvSpPr>
          <p:nvPr/>
        </p:nvSpPr>
        <p:spPr>
          <a:xfrm rot="-360000">
            <a:off x="955891" y="1153891"/>
            <a:ext cx="4065084" cy="700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Površina</a:t>
            </a:r>
            <a:r>
              <a:rPr lang="en-US" sz="3200" dirty="0" smtClean="0"/>
              <a:t> : 287 ha</a:t>
            </a:r>
            <a:endParaRPr lang="en-US" sz="3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Na tom </a:t>
            </a:r>
            <a:r>
              <a:rPr lang="en-US" sz="2400" dirty="0" err="1" smtClean="0"/>
              <a:t>području</a:t>
            </a:r>
            <a:r>
              <a:rPr lang="en-US" sz="2400" dirty="0" smtClean="0"/>
              <a:t> </a:t>
            </a:r>
            <a:r>
              <a:rPr lang="en-US" sz="2400" dirty="0" err="1" smtClean="0"/>
              <a:t>prevladavaju</a:t>
            </a:r>
            <a:r>
              <a:rPr lang="en-US" sz="2400" dirty="0" smtClean="0"/>
              <a:t> </a:t>
            </a:r>
            <a:r>
              <a:rPr lang="en-US" sz="2400" dirty="0" err="1" smtClean="0"/>
              <a:t>šume</a:t>
            </a:r>
            <a:r>
              <a:rPr lang="en-US" sz="2400" dirty="0" smtClean="0"/>
              <a:t> </a:t>
            </a:r>
            <a:r>
              <a:rPr lang="en-US" sz="2400" dirty="0" err="1" smtClean="0"/>
              <a:t>hrasta</a:t>
            </a:r>
            <a:r>
              <a:rPr lang="en-US" sz="2400" dirty="0" smtClean="0"/>
              <a:t> </a:t>
            </a:r>
            <a:r>
              <a:rPr lang="en-US" sz="2400" dirty="0" err="1" smtClean="0"/>
              <a:t>kitnjaka</a:t>
            </a:r>
            <a:r>
              <a:rPr lang="en-US" sz="2400" dirty="0" smtClean="0"/>
              <a:t> 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običnog</a:t>
            </a:r>
            <a:r>
              <a:rPr lang="en-US" sz="2400" dirty="0" smtClean="0"/>
              <a:t> </a:t>
            </a:r>
            <a:r>
              <a:rPr lang="en-US" sz="2400" dirty="0" err="1" smtClean="0"/>
              <a:t>graba</a:t>
            </a:r>
            <a:endParaRPr lang="en-US" sz="2400" dirty="0" smtClean="0"/>
          </a:p>
          <a:p>
            <a:r>
              <a:rPr lang="en-US" sz="2400" dirty="0" err="1" smtClean="0"/>
              <a:t>Stanište</a:t>
            </a:r>
            <a:r>
              <a:rPr lang="en-US" sz="2400" dirty="0" smtClean="0"/>
              <a:t> je </a:t>
            </a:r>
            <a:r>
              <a:rPr lang="en-US" sz="2400" dirty="0" err="1" smtClean="0"/>
              <a:t>mnogim</a:t>
            </a:r>
            <a:r>
              <a:rPr lang="en-US" sz="2400" dirty="0" smtClean="0"/>
              <a:t> </a:t>
            </a:r>
            <a:r>
              <a:rPr lang="en-US" sz="2400" dirty="0" err="1" smtClean="0"/>
              <a:t>zaštićenim</a:t>
            </a:r>
            <a:r>
              <a:rPr lang="en-US" sz="2400" dirty="0" smtClean="0"/>
              <a:t> </a:t>
            </a:r>
            <a:r>
              <a:rPr lang="en-US" sz="2400" dirty="0" err="1" smtClean="0"/>
              <a:t>rijetkim</a:t>
            </a:r>
            <a:r>
              <a:rPr lang="en-US" sz="2400" dirty="0" smtClean="0"/>
              <a:t> </a:t>
            </a:r>
            <a:r>
              <a:rPr lang="en-US" sz="2400" dirty="0" err="1" smtClean="0"/>
              <a:t>biljkama</a:t>
            </a:r>
            <a:r>
              <a:rPr lang="en-US" sz="2400" dirty="0" smtClean="0"/>
              <a:t> I </a:t>
            </a:r>
            <a:r>
              <a:rPr lang="en-US" sz="2400" dirty="0" err="1" smtClean="0"/>
              <a:t>životinjama</a:t>
            </a:r>
            <a:endParaRPr lang="en-US" sz="2400" dirty="0" smtClean="0"/>
          </a:p>
          <a:p>
            <a:r>
              <a:rPr lang="en-US" sz="2400" dirty="0" smtClean="0"/>
              <a:t>Na tom </a:t>
            </a:r>
            <a:r>
              <a:rPr lang="en-US" sz="2400" dirty="0" err="1" smtClean="0"/>
              <a:t>području</a:t>
            </a:r>
            <a:r>
              <a:rPr lang="en-US" sz="2400" dirty="0" smtClean="0"/>
              <a:t> se u </a:t>
            </a:r>
            <a:r>
              <a:rPr lang="en-US" sz="2400" dirty="0" err="1" smtClean="0"/>
              <a:t>prošlosti</a:t>
            </a:r>
            <a:r>
              <a:rPr lang="en-US" sz="2400" dirty="0" smtClean="0"/>
              <a:t> </a:t>
            </a:r>
            <a:r>
              <a:rPr lang="en-US" sz="2400" dirty="0" err="1" smtClean="0"/>
              <a:t>nalazilo</a:t>
            </a:r>
            <a:r>
              <a:rPr lang="en-US" sz="2400" dirty="0" smtClean="0"/>
              <a:t> </a:t>
            </a:r>
            <a:r>
              <a:rPr lang="en-US" sz="2400" dirty="0" err="1" smtClean="0"/>
              <a:t>Panonsko</a:t>
            </a:r>
            <a:r>
              <a:rPr lang="en-US" sz="2400" dirty="0" smtClean="0"/>
              <a:t> more</a:t>
            </a:r>
            <a:endParaRPr lang="en-US" sz="2400" dirty="0"/>
          </a:p>
        </p:txBody>
      </p:sp>
      <p:pic>
        <p:nvPicPr>
          <p:cNvPr id="17" name="Picture Placeholder 16" descr="Boy Reading Book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7941801" y="1505287"/>
            <a:ext cx="2800004" cy="329666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227" y="0"/>
            <a:ext cx="7903779" cy="7315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 rot="-360000">
            <a:off x="367461" y="379114"/>
            <a:ext cx="3933620" cy="1509027"/>
          </a:xfrm>
        </p:spPr>
        <p:txBody>
          <a:bodyPr>
            <a:normAutofit/>
          </a:bodyPr>
          <a:lstStyle/>
          <a:p>
            <a:r>
              <a:rPr lang="en-GB" sz="3200" dirty="0" err="1" smtClean="0"/>
              <a:t>Godina</a:t>
            </a:r>
            <a:r>
              <a:rPr lang="en-GB" sz="3200" dirty="0" smtClean="0"/>
              <a:t> </a:t>
            </a:r>
            <a:r>
              <a:rPr lang="en-GB" sz="3200" dirty="0" err="1" smtClean="0"/>
              <a:t>proglašenja</a:t>
            </a:r>
            <a:r>
              <a:rPr lang="en-GB" sz="3200" dirty="0" smtClean="0"/>
              <a:t>: 2011.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Zaštićene</a:t>
            </a:r>
            <a:r>
              <a:rPr lang="en-US" dirty="0" smtClean="0"/>
              <a:t> </a:t>
            </a:r>
            <a:r>
              <a:rPr lang="en-US" dirty="0" err="1" smtClean="0"/>
              <a:t>životinje</a:t>
            </a:r>
            <a:r>
              <a:rPr lang="en-US" dirty="0"/>
              <a:t>: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2480441"/>
            <a:ext cx="3328024" cy="2534919"/>
          </a:xfrm>
        </p:spPr>
        <p:txBody>
          <a:bodyPr tIns="180000" bIns="108000">
            <a:normAutofit/>
          </a:bodyPr>
          <a:lstStyle/>
          <a:p>
            <a:r>
              <a:rPr lang="en-US" sz="2800" dirty="0" err="1" smtClean="0"/>
              <a:t>Vidra</a:t>
            </a:r>
            <a:endParaRPr lang="en-US" sz="2800" dirty="0"/>
          </a:p>
          <a:p>
            <a:pPr marL="342900" indent="-342900">
              <a:buFontTx/>
              <a:buChar char="-"/>
            </a:pPr>
            <a:r>
              <a:rPr lang="en-US" dirty="0" err="1" smtClean="0"/>
              <a:t>Slatkovodni</a:t>
            </a:r>
            <a:r>
              <a:rPr lang="en-US" dirty="0" smtClean="0"/>
              <a:t> </a:t>
            </a:r>
            <a:r>
              <a:rPr lang="en-US" dirty="0" err="1" smtClean="0"/>
              <a:t>sisavac</a:t>
            </a:r>
            <a:endParaRPr lang="en-US" dirty="0" smtClean="0"/>
          </a:p>
          <a:p>
            <a:pPr marL="342900" indent="-342900">
              <a:buFontTx/>
              <a:buChar char="-"/>
            </a:pP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mekan</a:t>
            </a:r>
            <a:r>
              <a:rPr lang="en-US" dirty="0" smtClean="0"/>
              <a:t> </a:t>
            </a:r>
            <a:r>
              <a:rPr lang="en-US" dirty="0" err="1" smtClean="0"/>
              <a:t>sloj</a:t>
            </a:r>
            <a:r>
              <a:rPr lang="en-US" dirty="0" smtClean="0"/>
              <a:t> </a:t>
            </a:r>
            <a:r>
              <a:rPr lang="en-US" dirty="0" err="1" smtClean="0"/>
              <a:t>krzna</a:t>
            </a:r>
            <a:endParaRPr lang="en-US" dirty="0" smtClean="0"/>
          </a:p>
          <a:p>
            <a:pPr marL="342900" indent="-342900">
              <a:buFontTx/>
              <a:buChar char="-"/>
            </a:pPr>
            <a:r>
              <a:rPr lang="en-US" dirty="0" err="1" smtClean="0"/>
              <a:t>Hrani</a:t>
            </a:r>
            <a:r>
              <a:rPr lang="en-US" dirty="0" smtClean="0"/>
              <a:t> se </a:t>
            </a:r>
            <a:r>
              <a:rPr lang="en-US" dirty="0" err="1" smtClean="0"/>
              <a:t>ribama</a:t>
            </a:r>
            <a:r>
              <a:rPr lang="en-US" dirty="0" smtClean="0"/>
              <a:t> I </a:t>
            </a:r>
            <a:r>
              <a:rPr lang="en-US" dirty="0" err="1" smtClean="0"/>
              <a:t>žabama</a:t>
            </a:r>
            <a:endParaRPr lang="en-US" dirty="0"/>
          </a:p>
        </p:txBody>
      </p:sp>
      <p:graphicFrame>
        <p:nvGraphicFramePr>
          <p:cNvPr id="7" name="Table Placeholder 6" descr="table">
            <a:extLst>
              <a:ext uri="{FF2B5EF4-FFF2-40B4-BE49-F238E27FC236}">
                <a16:creationId xmlns:a16="http://schemas.microsoft.com/office/drawing/2014/main" id="{D83D9E27-1AC3-4FB1-9CE1-A4C5BB26FFF8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507352999"/>
              </p:ext>
            </p:extLst>
          </p:nvPr>
        </p:nvGraphicFramePr>
        <p:xfrm>
          <a:off x="5159375" y="1161524"/>
          <a:ext cx="6122105" cy="3853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401">
                  <a:extLst>
                    <a:ext uri="{9D8B030D-6E8A-4147-A177-3AD203B41FA5}">
                      <a16:colId xmlns:a16="http://schemas.microsoft.com/office/drawing/2014/main" val="1078058074"/>
                    </a:ext>
                  </a:extLst>
                </a:gridCol>
                <a:gridCol w="1376568">
                  <a:extLst>
                    <a:ext uri="{9D8B030D-6E8A-4147-A177-3AD203B41FA5}">
                      <a16:colId xmlns:a16="http://schemas.microsoft.com/office/drawing/2014/main" val="3420017166"/>
                    </a:ext>
                  </a:extLst>
                </a:gridCol>
                <a:gridCol w="1376568">
                  <a:extLst>
                    <a:ext uri="{9D8B030D-6E8A-4147-A177-3AD203B41FA5}">
                      <a16:colId xmlns:a16="http://schemas.microsoft.com/office/drawing/2014/main" val="3617295776"/>
                    </a:ext>
                  </a:extLst>
                </a:gridCol>
                <a:gridCol w="1376568">
                  <a:extLst>
                    <a:ext uri="{9D8B030D-6E8A-4147-A177-3AD203B41FA5}">
                      <a16:colId xmlns:a16="http://schemas.microsoft.com/office/drawing/2014/main" val="234452497"/>
                    </a:ext>
                  </a:extLst>
                </a:gridCol>
              </a:tblGrid>
              <a:tr h="642306">
                <a:tc>
                  <a:txBody>
                    <a:bodyPr/>
                    <a:lstStyle/>
                    <a:p>
                      <a:endParaRPr lang="ru-RU" sz="1200" b="1" dirty="0">
                        <a:latin typeface="+mj-lt"/>
                      </a:endParaRP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/>
                          </a:solidFill>
                          <a:latin typeface="+mj-lt"/>
                        </a:rPr>
                        <a:t>Category 1</a:t>
                      </a:r>
                      <a:endParaRPr lang="ru-RU" sz="1600" b="1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/>
                          </a:solidFill>
                          <a:latin typeface="+mj-lt"/>
                        </a:rPr>
                        <a:t>Category 2</a:t>
                      </a:r>
                      <a:endParaRPr lang="ru-RU" sz="1600" b="1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/>
                          </a:solidFill>
                          <a:latin typeface="+mj-lt"/>
                        </a:rPr>
                        <a:t>Category 3</a:t>
                      </a:r>
                      <a:endParaRPr lang="ru-RU" sz="1600" b="1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420211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Subject 1</a:t>
                      </a:r>
                      <a:endParaRPr lang="ru-RU" sz="16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2,450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4,223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1,600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479917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Subject 2</a:t>
                      </a:r>
                      <a:endParaRPr lang="ru-RU" sz="16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3,995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864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12,042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921562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Subject 3</a:t>
                      </a:r>
                      <a:endParaRPr lang="ru-RU" sz="16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525708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Subject 4</a:t>
                      </a:r>
                      <a:endParaRPr lang="ru-RU" sz="16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5,625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4,805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541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068911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Subject 5</a:t>
                      </a:r>
                      <a:endParaRPr lang="ru-RU" sz="16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642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8,511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263446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75" y="1161524"/>
            <a:ext cx="6122105" cy="385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Zaštićene</a:t>
            </a:r>
            <a:r>
              <a:rPr lang="en-US" dirty="0" smtClean="0"/>
              <a:t> </a:t>
            </a:r>
            <a:r>
              <a:rPr lang="en-US" dirty="0" err="1" smtClean="0"/>
              <a:t>životinje</a:t>
            </a:r>
            <a:r>
              <a:rPr lang="en-US" dirty="0"/>
              <a:t>: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2480441"/>
            <a:ext cx="3328024" cy="2534919"/>
          </a:xfrm>
        </p:spPr>
        <p:txBody>
          <a:bodyPr tIns="180000" bIns="108000">
            <a:normAutofit lnSpcReduction="10000"/>
          </a:bodyPr>
          <a:lstStyle/>
          <a:p>
            <a:r>
              <a:rPr lang="en-US" sz="2800" dirty="0" smtClean="0"/>
              <a:t>Mali </a:t>
            </a:r>
            <a:r>
              <a:rPr lang="en-US" sz="2800" dirty="0" err="1" smtClean="0"/>
              <a:t>vretenac</a:t>
            </a:r>
            <a:endParaRPr lang="en-US" sz="2800" dirty="0" smtClean="0"/>
          </a:p>
          <a:p>
            <a:r>
              <a:rPr lang="en-US" sz="2200" dirty="0" smtClean="0"/>
              <a:t>-</a:t>
            </a:r>
            <a:r>
              <a:rPr lang="en-US" sz="2200" dirty="0" err="1" smtClean="0"/>
              <a:t>riba</a:t>
            </a:r>
            <a:endParaRPr lang="en-US" sz="2200" dirty="0" smtClean="0"/>
          </a:p>
          <a:p>
            <a:r>
              <a:rPr lang="en-US" sz="2200" dirty="0" smtClean="0"/>
              <a:t>-</a:t>
            </a:r>
            <a:r>
              <a:rPr lang="en-US" sz="2200" dirty="0" err="1" smtClean="0"/>
              <a:t>jedna</a:t>
            </a:r>
            <a:r>
              <a:rPr lang="en-US" sz="2200" dirty="0" smtClean="0"/>
              <a:t> od </a:t>
            </a:r>
            <a:r>
              <a:rPr lang="en-US" sz="2200" dirty="0" err="1" smtClean="0"/>
              <a:t>najugroženijih</a:t>
            </a:r>
            <a:r>
              <a:rPr lang="en-US" sz="2200" dirty="0" smtClean="0"/>
              <a:t> </a:t>
            </a:r>
            <a:r>
              <a:rPr lang="en-US" sz="2200" dirty="0" err="1" smtClean="0"/>
              <a:t>vrsta</a:t>
            </a:r>
            <a:endParaRPr lang="en-US" sz="2200" dirty="0" smtClean="0"/>
          </a:p>
          <a:p>
            <a:r>
              <a:rPr lang="en-US" sz="2200" dirty="0" smtClean="0"/>
              <a:t>. </a:t>
            </a:r>
            <a:r>
              <a:rPr lang="en-US" sz="2200" dirty="0" err="1" smtClean="0"/>
              <a:t>Zbog</a:t>
            </a:r>
            <a:r>
              <a:rPr lang="en-US" sz="2200" dirty="0" smtClean="0"/>
              <a:t> </a:t>
            </a:r>
            <a:r>
              <a:rPr lang="en-US" sz="2200" dirty="0" err="1" smtClean="0"/>
              <a:t>onečišćenja</a:t>
            </a:r>
            <a:r>
              <a:rPr lang="en-US" sz="2200" dirty="0" smtClean="0"/>
              <a:t> </a:t>
            </a:r>
            <a:r>
              <a:rPr lang="en-US" sz="2200" dirty="0" err="1" smtClean="0"/>
              <a:t>su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rubu</a:t>
            </a:r>
            <a:r>
              <a:rPr lang="en-US" sz="2200" dirty="0" smtClean="0"/>
              <a:t> </a:t>
            </a:r>
            <a:r>
              <a:rPr lang="en-US" sz="2200" dirty="0" err="1" smtClean="0"/>
              <a:t>izumiranja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graphicFrame>
        <p:nvGraphicFramePr>
          <p:cNvPr id="7" name="Table Placeholder 6" descr="table">
            <a:extLst>
              <a:ext uri="{FF2B5EF4-FFF2-40B4-BE49-F238E27FC236}">
                <a16:creationId xmlns:a16="http://schemas.microsoft.com/office/drawing/2014/main" id="{D83D9E27-1AC3-4FB1-9CE1-A4C5BB26FFF8}"/>
              </a:ext>
            </a:extLst>
          </p:cNvPr>
          <p:cNvGraphicFramePr>
            <a:graphicFrameLocks noGrp="1"/>
          </p:cNvGraphicFramePr>
          <p:nvPr>
            <p:ph type="tbl" sz="quarter" idx="13"/>
            <p:extLst/>
          </p:nvPr>
        </p:nvGraphicFramePr>
        <p:xfrm>
          <a:off x="5159375" y="1161524"/>
          <a:ext cx="6122105" cy="3853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401">
                  <a:extLst>
                    <a:ext uri="{9D8B030D-6E8A-4147-A177-3AD203B41FA5}">
                      <a16:colId xmlns:a16="http://schemas.microsoft.com/office/drawing/2014/main" val="1078058074"/>
                    </a:ext>
                  </a:extLst>
                </a:gridCol>
                <a:gridCol w="1376568">
                  <a:extLst>
                    <a:ext uri="{9D8B030D-6E8A-4147-A177-3AD203B41FA5}">
                      <a16:colId xmlns:a16="http://schemas.microsoft.com/office/drawing/2014/main" val="3420017166"/>
                    </a:ext>
                  </a:extLst>
                </a:gridCol>
                <a:gridCol w="1376568">
                  <a:extLst>
                    <a:ext uri="{9D8B030D-6E8A-4147-A177-3AD203B41FA5}">
                      <a16:colId xmlns:a16="http://schemas.microsoft.com/office/drawing/2014/main" val="3617295776"/>
                    </a:ext>
                  </a:extLst>
                </a:gridCol>
                <a:gridCol w="1376568">
                  <a:extLst>
                    <a:ext uri="{9D8B030D-6E8A-4147-A177-3AD203B41FA5}">
                      <a16:colId xmlns:a16="http://schemas.microsoft.com/office/drawing/2014/main" val="234452497"/>
                    </a:ext>
                  </a:extLst>
                </a:gridCol>
              </a:tblGrid>
              <a:tr h="642306">
                <a:tc>
                  <a:txBody>
                    <a:bodyPr/>
                    <a:lstStyle/>
                    <a:p>
                      <a:endParaRPr lang="ru-RU" sz="1200" b="1" dirty="0">
                        <a:latin typeface="+mj-lt"/>
                      </a:endParaRP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/>
                          </a:solidFill>
                          <a:latin typeface="+mj-lt"/>
                        </a:rPr>
                        <a:t>Category 1</a:t>
                      </a:r>
                      <a:endParaRPr lang="ru-RU" sz="1600" b="1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/>
                          </a:solidFill>
                          <a:latin typeface="+mj-lt"/>
                        </a:rPr>
                        <a:t>Category 2</a:t>
                      </a:r>
                      <a:endParaRPr lang="ru-RU" sz="1600" b="1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/>
                          </a:solidFill>
                          <a:latin typeface="+mj-lt"/>
                        </a:rPr>
                        <a:t>Category 3</a:t>
                      </a:r>
                      <a:endParaRPr lang="ru-RU" sz="1600" b="1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420211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Subject 1</a:t>
                      </a:r>
                      <a:endParaRPr lang="ru-RU" sz="16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2,450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4,223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1,600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479917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Subject 2</a:t>
                      </a:r>
                      <a:endParaRPr lang="ru-RU" sz="16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3,995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864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12,042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921562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Subject 3</a:t>
                      </a:r>
                      <a:endParaRPr lang="ru-RU" sz="16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525708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Subject 4</a:t>
                      </a:r>
                      <a:endParaRPr lang="ru-RU" sz="16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5,625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4,805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541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068911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Subject 5</a:t>
                      </a:r>
                      <a:endParaRPr lang="ru-RU" sz="16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642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8,511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263446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75" y="1161524"/>
            <a:ext cx="6122105" cy="38538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75" y="1161524"/>
            <a:ext cx="6122105" cy="385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86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Zaštićene</a:t>
            </a:r>
            <a:r>
              <a:rPr lang="en-US" dirty="0" smtClean="0"/>
              <a:t> </a:t>
            </a:r>
            <a:r>
              <a:rPr lang="en-US" dirty="0" err="1" smtClean="0"/>
              <a:t>biljke</a:t>
            </a:r>
            <a:endParaRPr lang="ru-RU" dirty="0"/>
          </a:p>
        </p:txBody>
      </p:sp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2103437" y="1825625"/>
            <a:ext cx="2651125" cy="397668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KRANJSKI LJILJAN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 </a:t>
            </a:r>
            <a:r>
              <a:rPr lang="en-US" dirty="0" err="1" smtClean="0"/>
              <a:t>spada</a:t>
            </a:r>
            <a:r>
              <a:rPr lang="en-US" dirty="0" smtClean="0"/>
              <a:t> u </a:t>
            </a:r>
            <a:r>
              <a:rPr lang="en-US" dirty="0" err="1" smtClean="0"/>
              <a:t>porodicu</a:t>
            </a:r>
            <a:r>
              <a:rPr lang="en-US" dirty="0" smtClean="0"/>
              <a:t> </a:t>
            </a:r>
            <a:r>
              <a:rPr lang="en-US" dirty="0" err="1" smtClean="0"/>
              <a:t>ljiljana</a:t>
            </a:r>
            <a:endParaRPr lang="en-US" dirty="0" smtClean="0"/>
          </a:p>
          <a:p>
            <a:r>
              <a:rPr lang="en-US" dirty="0" err="1" smtClean="0"/>
              <a:t>cvjetovi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neugodnog</a:t>
            </a:r>
            <a:r>
              <a:rPr lang="en-US" dirty="0" smtClean="0"/>
              <a:t> </a:t>
            </a:r>
            <a:r>
              <a:rPr lang="en-US" dirty="0" err="1" smtClean="0"/>
              <a:t>mirisa</a:t>
            </a:r>
            <a:endParaRPr lang="en-US" dirty="0" smtClean="0"/>
          </a:p>
          <a:p>
            <a:r>
              <a:rPr lang="en-US" dirty="0" err="1" smtClean="0"/>
              <a:t>narančaste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žute</a:t>
            </a:r>
            <a:r>
              <a:rPr lang="en-US" dirty="0" smtClean="0"/>
              <a:t> je </a:t>
            </a:r>
            <a:r>
              <a:rPr lang="en-US" dirty="0" err="1" smtClean="0"/>
              <a:t>bolje</a:t>
            </a:r>
            <a:endParaRPr lang="en-US" dirty="0" smtClean="0"/>
          </a:p>
          <a:p>
            <a:r>
              <a:rPr lang="en-US" dirty="0" err="1"/>
              <a:t>i</a:t>
            </a:r>
            <a:r>
              <a:rPr lang="en-US" dirty="0" err="1" smtClean="0"/>
              <a:t>ma</a:t>
            </a:r>
            <a:r>
              <a:rPr lang="en-US" dirty="0" smtClean="0"/>
              <a:t> plod u </a:t>
            </a:r>
            <a:r>
              <a:rPr lang="en-US" dirty="0" err="1" smtClean="0"/>
              <a:t>kojemu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sjemenke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38" y="1545020"/>
            <a:ext cx="4307243" cy="43512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5020"/>
            <a:ext cx="6043448" cy="531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54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Zaštićene</a:t>
            </a:r>
            <a:r>
              <a:rPr lang="en-US" dirty="0" smtClean="0"/>
              <a:t> </a:t>
            </a:r>
            <a:r>
              <a:rPr lang="en-US" dirty="0" err="1" smtClean="0"/>
              <a:t>biljke</a:t>
            </a:r>
            <a:endParaRPr lang="ru-RU" dirty="0"/>
          </a:p>
        </p:txBody>
      </p:sp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2103437" y="1825625"/>
            <a:ext cx="2651125" cy="397668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ZAŠTIĆENE BILJKE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HRVATSKI KARANFIL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drugi</a:t>
            </a:r>
            <a:r>
              <a:rPr lang="en-US" dirty="0" smtClean="0"/>
              <a:t> </a:t>
            </a:r>
            <a:r>
              <a:rPr lang="en-US" dirty="0" err="1" smtClean="0"/>
              <a:t>naziv</a:t>
            </a:r>
            <a:r>
              <a:rPr lang="en-US" dirty="0" smtClean="0"/>
              <a:t> mu je </a:t>
            </a:r>
            <a:r>
              <a:rPr lang="en-US" dirty="0" err="1" smtClean="0"/>
              <a:t>klinčić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cvate</a:t>
            </a:r>
            <a:r>
              <a:rPr lang="en-US" dirty="0" smtClean="0"/>
              <a:t> u </a:t>
            </a:r>
            <a:r>
              <a:rPr lang="en-US" dirty="0" err="1" smtClean="0"/>
              <a:t>lipnju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srpnju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velike</a:t>
            </a:r>
            <a:r>
              <a:rPr lang="en-US" dirty="0" smtClean="0"/>
              <a:t> </a:t>
            </a:r>
            <a:r>
              <a:rPr lang="en-US" dirty="0" err="1" smtClean="0"/>
              <a:t>tamnocrvene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cvjetove</a:t>
            </a:r>
            <a:endParaRPr lang="en-US" dirty="0" smtClean="0"/>
          </a:p>
          <a:p>
            <a:r>
              <a:rPr lang="en-US" dirty="0"/>
              <a:t> 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01" y="325821"/>
            <a:ext cx="6500341" cy="628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PREDLOŽENE MJERE ZAŠTITE </a:t>
            </a:r>
            <a:r>
              <a:rPr lang="en-US" sz="2000" dirty="0" err="1" smtClean="0"/>
              <a:t>su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dirty="0" err="1" smtClean="0"/>
              <a:t>Provoditi</a:t>
            </a:r>
            <a:r>
              <a:rPr lang="en-US" dirty="0" smtClean="0"/>
              <a:t> </a:t>
            </a:r>
            <a:r>
              <a:rPr lang="en-US" dirty="0" err="1" smtClean="0"/>
              <a:t>edukativne</a:t>
            </a:r>
            <a:r>
              <a:rPr lang="en-US" dirty="0" smtClean="0"/>
              <a:t> </a:t>
            </a:r>
            <a:r>
              <a:rPr lang="en-US" dirty="0" err="1" smtClean="0"/>
              <a:t>akcije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građane</a:t>
            </a:r>
            <a:endParaRPr lang="en-US" dirty="0" smtClean="0"/>
          </a:p>
          <a:p>
            <a:pPr marL="342900" indent="-342900">
              <a:buFontTx/>
              <a:buChar char="-"/>
            </a:pPr>
            <a:r>
              <a:rPr lang="en-US" dirty="0" err="1" smtClean="0"/>
              <a:t>Pratiti</a:t>
            </a:r>
            <a:r>
              <a:rPr lang="en-US" dirty="0" smtClean="0"/>
              <a:t> </a:t>
            </a:r>
            <a:r>
              <a:rPr lang="en-US" dirty="0" err="1" smtClean="0"/>
              <a:t>stanje</a:t>
            </a:r>
            <a:r>
              <a:rPr lang="en-US" dirty="0" smtClean="0"/>
              <a:t> </a:t>
            </a:r>
            <a:r>
              <a:rPr lang="en-US" dirty="0" err="1" smtClean="0"/>
              <a:t>ugroženih</a:t>
            </a:r>
            <a:r>
              <a:rPr lang="en-US" dirty="0" smtClean="0"/>
              <a:t> </a:t>
            </a:r>
            <a:r>
              <a:rPr lang="en-US" dirty="0" err="1" smtClean="0"/>
              <a:t>vrsta</a:t>
            </a:r>
            <a:endParaRPr lang="en-US" dirty="0" smtClean="0"/>
          </a:p>
          <a:p>
            <a:pPr marL="342900" indent="-342900">
              <a:buFontTx/>
              <a:buChar char="-"/>
            </a:pPr>
            <a:r>
              <a:rPr lang="en-US" dirty="0" err="1" smtClean="0"/>
              <a:t>Poticati</a:t>
            </a:r>
            <a:r>
              <a:rPr lang="en-US" dirty="0" smtClean="0"/>
              <a:t> </a:t>
            </a:r>
            <a:r>
              <a:rPr lang="en-US" dirty="0" err="1" smtClean="0"/>
              <a:t>ekološku</a:t>
            </a:r>
            <a:r>
              <a:rPr lang="en-US" dirty="0" smtClean="0"/>
              <a:t> </a:t>
            </a:r>
            <a:r>
              <a:rPr lang="en-US" dirty="0" err="1" smtClean="0"/>
              <a:t>proizvodnju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tradicionalne</a:t>
            </a:r>
            <a:r>
              <a:rPr lang="en-US" dirty="0" smtClean="0"/>
              <a:t> </a:t>
            </a:r>
            <a:r>
              <a:rPr lang="en-US" dirty="0" err="1" smtClean="0"/>
              <a:t>načine</a:t>
            </a:r>
            <a:endParaRPr lang="en-US" dirty="0"/>
          </a:p>
        </p:txBody>
      </p:sp>
      <p:pic>
        <p:nvPicPr>
          <p:cNvPr id="9" name="Picture Placeholder 8" descr="Painting and Drawing Tools Set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2"/>
          <a:srcRect l="205" r="205"/>
          <a:stretch/>
        </p:blipFill>
        <p:spPr>
          <a:xfrm>
            <a:off x="3652430" y="1"/>
            <a:ext cx="8495014" cy="5685664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548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77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338204" y="351449"/>
            <a:ext cx="4391191" cy="2141872"/>
          </a:xfrm>
        </p:spPr>
        <p:txBody>
          <a:bodyPr anchor="t">
            <a:normAutofit/>
          </a:bodyPr>
          <a:lstStyle/>
          <a:p>
            <a:r>
              <a:rPr lang="en-US" sz="3600" dirty="0" smtClean="0"/>
              <a:t>IZRADIO: </a:t>
            </a:r>
            <a:r>
              <a:rPr lang="en-US" sz="3600" dirty="0" err="1" smtClean="0"/>
              <a:t>Mihael</a:t>
            </a:r>
            <a:r>
              <a:rPr lang="en-US" sz="3600" dirty="0" smtClean="0"/>
              <a:t> </a:t>
            </a:r>
            <a:r>
              <a:rPr lang="en-US" sz="3600" dirty="0" err="1" smtClean="0"/>
              <a:t>Preglej</a:t>
            </a:r>
            <a:r>
              <a:rPr lang="en-US" sz="3600" dirty="0" smtClean="0"/>
              <a:t>, 4a </a:t>
            </a:r>
            <a:r>
              <a:rPr lang="en-US" sz="3600" dirty="0" err="1" smtClean="0"/>
              <a:t>razred</a:t>
            </a:r>
            <a:endParaRPr lang="en-US" sz="3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u="sng" dirty="0" err="1" smtClean="0">
                <a:solidFill>
                  <a:schemeClr val="accent2"/>
                </a:solidFill>
              </a:rPr>
              <a:t>Korišteni</a:t>
            </a:r>
            <a:r>
              <a:rPr lang="en-US" u="sng" dirty="0" smtClean="0">
                <a:solidFill>
                  <a:schemeClr val="accent2"/>
                </a:solidFill>
              </a:rPr>
              <a:t> </a:t>
            </a:r>
            <a:r>
              <a:rPr lang="en-US" u="sng" dirty="0" err="1" smtClean="0">
                <a:solidFill>
                  <a:schemeClr val="accent2"/>
                </a:solidFill>
              </a:rPr>
              <a:t>materijali:internet</a:t>
            </a:r>
            <a:endParaRPr lang="en-US" u="sng" dirty="0" smtClean="0">
              <a:solidFill>
                <a:schemeClr val="accent2"/>
              </a:solidFill>
            </a:endParaRPr>
          </a:p>
          <a:p>
            <a:endParaRPr lang="en-GB" dirty="0" smtClean="0">
              <a:hlinkClick r:id="rId2"/>
            </a:endParaRPr>
          </a:p>
          <a:p>
            <a:r>
              <a:rPr lang="hr-HR" dirty="0" smtClean="0">
                <a:hlinkClick r:id="rId2"/>
              </a:rPr>
              <a:t>http</a:t>
            </a:r>
            <a:r>
              <a:rPr lang="hr-HR" dirty="0">
                <a:hlinkClick r:id="rId2"/>
              </a:rPr>
              <a:t>://</a:t>
            </a:r>
            <a:r>
              <a:rPr lang="hr-HR" dirty="0" smtClean="0">
                <a:hlinkClick r:id="rId2"/>
              </a:rPr>
              <a:t>www.zagorje-priroda.hr/vrijednosti.aspx?catId=35</a:t>
            </a:r>
            <a:endParaRPr lang="en-GB" dirty="0" smtClean="0"/>
          </a:p>
          <a:p>
            <a:r>
              <a:rPr lang="hr-HR" dirty="0">
                <a:hlinkClick r:id="rId3"/>
              </a:rPr>
              <a:t>http://www.kzz.hr/sadrzaj/akti-zupana/371.pdf</a:t>
            </a:r>
            <a:endParaRPr lang="en-US" u="sng" dirty="0">
              <a:solidFill>
                <a:schemeClr val="accent2"/>
              </a:solidFill>
            </a:endParaRPr>
          </a:p>
          <a:p>
            <a:endParaRPr lang="en-US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F6C8FF-3D90-457B-9108-406F928CD7CB}">
  <ds:schemaRefs>
    <ds:schemaRef ds:uri="http://purl.org/dc/elements/1.1/"/>
    <ds:schemaRef ds:uri="http://www.w3.org/XML/1998/namespace"/>
    <ds:schemaRef ds:uri="71af3243-3dd4-4a8d-8c0d-dd76da1f02a5"/>
    <ds:schemaRef ds:uri="http://schemas.microsoft.com/office/2006/documentManagement/types"/>
    <ds:schemaRef ds:uri="http://purl.org/dc/terms/"/>
    <ds:schemaRef ds:uri="http://schemas.microsoft.com/office/2006/metadata/properties"/>
    <ds:schemaRef ds:uri="16c05727-aa75-4e4a-9b5f-8a80a1165891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258</Words>
  <Application>Microsoft Office PowerPoint</Application>
  <PresentationFormat>Widescreen</PresentationFormat>
  <Paragraphs>100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Comic Sans MS</vt:lpstr>
      <vt:lpstr>Franklin Gothic Book</vt:lpstr>
      <vt:lpstr>Office Theme</vt:lpstr>
      <vt:lpstr> ZELENJAK </vt:lpstr>
      <vt:lpstr>SMJEŠTAJ:</vt:lpstr>
      <vt:lpstr>Godina proglašenja: 2011.</vt:lpstr>
      <vt:lpstr>Zaštićene životinje:</vt:lpstr>
      <vt:lpstr>Zaštićene životinje:</vt:lpstr>
      <vt:lpstr>Zaštićene biljke</vt:lpstr>
      <vt:lpstr>Zaštićene biljke</vt:lpstr>
      <vt:lpstr>PREDLOŽENE MJERE ZAŠTITE su:</vt:lpstr>
      <vt:lpstr>IZRADIO: Mihael Preglej, 4a razred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2020-04-14T12:24:48Z</dcterms:created>
  <dcterms:modified xsi:type="dcterms:W3CDTF">2020-04-14T13:16:10Z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